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8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59" r:id="rId14"/>
    <p:sldId id="274" r:id="rId15"/>
    <p:sldId id="260" r:id="rId16"/>
    <p:sldId id="275" r:id="rId17"/>
    <p:sldId id="276" r:id="rId18"/>
    <p:sldId id="277" r:id="rId19"/>
    <p:sldId id="278" r:id="rId20"/>
    <p:sldId id="279" r:id="rId21"/>
    <p:sldId id="280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8D4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3"/>
  </p:normalViewPr>
  <p:slideViewPr>
    <p:cSldViewPr snapToGrid="0" snapToObjects="1">
      <p:cViewPr varScale="1">
        <p:scale>
          <a:sx n="46" d="100"/>
          <a:sy n="46" d="100"/>
        </p:scale>
        <p:origin x="1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52927-C886-438B-80AD-B3D2ADDE71A6}" type="datetimeFigureOut">
              <a:rPr lang="en-GB" smtClean="0"/>
              <a:t>06/11/2020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7E9AF-85E9-42EE-821F-6E4D23CF13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58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7E9AF-85E9-42EE-821F-6E4D23CF13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07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80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CBA33-88C6-B041-872F-1BE04977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90CE556-D79E-F04B-9F47-A01946A5C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9E5A34-0CF0-9D48-B9B2-FE3F1F44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937984-3F96-784E-8B8C-F03F6B48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701CA3-D0BD-CD45-A0D1-7A4C9E24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4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7578ACE-20EE-FA4C-914D-AD3B49635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2C59A63-4065-F544-A53A-22D639E43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3BE9B2-D2E4-6A4A-94AB-05702775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68D6E9-83EF-ED44-90E4-D9B95995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A8D47D-9DDF-3C4E-AE0D-9E0DF056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1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479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9BFA59-E077-754C-BF3D-EDCB952D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14A5BF-6AAC-A847-9AC3-ABF2059A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5574BF-9B11-9F41-A5E0-855554A6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4E632-9A31-AB4B-8751-3804AA9E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F6890C-E7A8-F548-BFB1-31173F18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3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9A8557-6EF5-4F49-B97F-E92D840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156934-5839-3C4D-A0F7-025EE25DF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0759035-76EF-1640-B2FF-901C35391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9D6457-23E5-6C49-8E4C-A5F662FC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AD4153-7872-294F-A890-F7C043B5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6429AD-8B90-6E4F-81E4-3C30E6A2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0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DC6121-81BC-1B4D-A287-7AD515CC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8491D6-8FE8-6B42-908C-7416C3848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F2DF55B-C8E8-D648-A68C-B63334458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670959-4927-0B43-838D-350094EBF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FA218D0-160F-134F-B1B7-160673112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FF6365C-704C-9E4C-AC73-969C7057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6004FD-B918-7E4A-9F1B-67304CA8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0DFBEE4-ED5B-F649-9194-FEDDE45A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3C8204-DD0E-9A42-9586-1ACBC4D7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59B1BC1-E04C-AD4D-AA57-AD635227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5983E4-57A1-E04C-A0C3-E008C31F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DB60087-3E3F-F04F-8885-F37533CB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5758C4A-8F61-F54C-AAD4-B9B8EA27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B7CA17-29E4-F242-AD37-F270B88A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4D65CB-0E87-5940-9AF4-EC183629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6DB91-92FD-7C4B-AED5-5D4D9D89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F72FB2-F631-BC45-90CB-BA4312D8B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D4B3391-16FE-0042-8EEE-4F09F7BED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630B7A-F3A3-464F-B74A-5019A413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CAFCCF-06F5-8249-9BAE-79BCC9D4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F8AD35-A85F-854F-826C-EDDCED30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3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DF6337-94C1-8D43-82B1-2528608D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7CD56BC-909E-A848-833F-5CD3F3567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FB6CEB-D6BB-F246-ADB1-002B9C5D8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231279-20F6-0A4B-8C0D-F5F301FC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D3D4A4-729E-884B-A727-E07F8F6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2DD8D7-2C5B-7F41-956D-D8870565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5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F1D106-C08A-4947-B4D3-4018138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5ADFA3-2029-BF44-8803-C4B98FD2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7D6F2F-4A55-4543-955C-10BA2ED0F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1AF75-FF49-F34E-922D-92F7E308C104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C908EE-F563-964A-A78A-5C7B2C893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73E00B-C33B-CE4C-998E-F19700DAD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DC922-99E4-3442-8A29-5973865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hyperlink" Target="http://www.linkedin.com/in/tomgroganmdr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twitter.com/TomGroganMdR" TargetMode="Externa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github.com/LandRegistry/digital-street-community-dev-env/blob/master/docs/Buy-Sell-Journey.pdf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hcon.com/news/hm-land-registry-towards-a-distributed-ledger-of-residential-title-deeds-in-the-uk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79F52B-783D-6A41-ADB9-1728EE4D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8" y="2750591"/>
            <a:ext cx="3106055" cy="402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2F55AA-4759-4B42-A993-5CE45A059762}"/>
              </a:ext>
            </a:extLst>
          </p:cNvPr>
          <p:cNvSpPr txBox="1"/>
          <p:nvPr/>
        </p:nvSpPr>
        <p:spPr>
          <a:xfrm>
            <a:off x="8287657" y="203199"/>
            <a:ext cx="358502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Towards a distributed model of </a:t>
            </a:r>
            <a:br>
              <a:rPr lang="en-US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</a:br>
            <a:r>
              <a:rPr lang="en-US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real estate</a:t>
            </a:r>
            <a:endParaRPr lang="en-US" dirty="0">
              <a:solidFill>
                <a:srgbClr val="555555"/>
              </a:solidFill>
              <a:latin typeface="Gill Sans MT Pro Light" panose="020B0302020104020203" pitchFamily="34" charset="0"/>
            </a:endParaRPr>
          </a:p>
          <a:p>
            <a:r>
              <a:rPr lang="en-US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06 November 2020</a:t>
            </a:r>
            <a:endParaRPr lang="en-US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6151577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Client feedback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5358585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HMLR confirmed that they “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learned a lot of valuable 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things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” during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the project and that they “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found that significant parts of the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industry remained open to innovation.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” </a:t>
            </a:r>
            <a:endParaRPr lang="en-GB" sz="2200" spc="-70" dirty="0" smtClean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HMLR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further acknowledged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that they “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cannot fix the problems the industry faces alone, and 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it therefore 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needs to be a collaborative effort.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”</a:t>
            </a:r>
            <a:endParaRPr sz="2200" dirty="0">
              <a:latin typeface="GillSans-Light"/>
              <a:cs typeface="GillSans-Ligh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A9FDBA2-EF16-CD43-B800-B20DC8C631DC}"/>
              </a:ext>
            </a:extLst>
          </p:cNvPr>
          <p:cNvSpPr txBox="1"/>
          <p:nvPr/>
        </p:nvSpPr>
        <p:spPr>
          <a:xfrm>
            <a:off x="6159265" y="1682944"/>
            <a:ext cx="5644808" cy="280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“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Blockchain should 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be invisible to citizens and I think what it will mean for them is 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a home 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buying process that is more straight forward, easier and less full 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of stress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. It’s an emerging technology that offers a good opportunity for the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industry to explore further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.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”</a:t>
            </a:r>
          </a:p>
          <a:p>
            <a:pPr marL="12700" algn="r">
              <a:lnSpc>
                <a:spcPts val="2400"/>
              </a:lnSpc>
              <a:spcBef>
                <a:spcPts val="100"/>
              </a:spcBef>
            </a:pPr>
            <a:r>
              <a:rPr lang="en-GB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Eddie Davies</a:t>
            </a:r>
            <a:br>
              <a:rPr lang="en-GB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Deputy Director of Digital Services</a:t>
            </a:r>
            <a:br>
              <a:rPr lang="en-GB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</a:t>
            </a:r>
            <a:endParaRPr lang="en-GB" dirty="0"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30990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8967EE8-5BD9-B54F-93F8-1A7BCF27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2F55AA-4759-4B42-A993-5CE45A059762}"/>
              </a:ext>
            </a:extLst>
          </p:cNvPr>
          <p:cNvSpPr txBox="1"/>
          <p:nvPr/>
        </p:nvSpPr>
        <p:spPr>
          <a:xfrm>
            <a:off x="7943964" y="1965738"/>
            <a:ext cx="374910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Further examples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Blockchain in </a:t>
            </a:r>
            <a:b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</a:b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real estate and construction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3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7390442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Blockchain in real estate and construction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Further examples: supply chains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11528774" cy="3180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Existing real estate and construction supply chains often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involve </a:t>
            </a:r>
            <a:r>
              <a:rPr lang="en-GB" sz="2200" spc="-70" dirty="0" err="1" smtClean="0">
                <a:solidFill>
                  <a:srgbClr val="555555"/>
                </a:solidFill>
                <a:latin typeface="GillSans-Light"/>
                <a:cs typeface="GillSans-Light"/>
              </a:rPr>
              <a:t>siloed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 datasets which result in an opaque environment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in which most stakeholders are often unaware of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where their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goods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are.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 smtClean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This issue is compounded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where the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goods in question need to be transported in a certain manner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and subject to certain conditions, for example timber that should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not be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exposed to a high level of moisture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Smart contracts can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also be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used to automate payments as contracted obligations are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fulfilled by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various stakeholders along a supply chain.</a:t>
            </a:r>
            <a:endParaRPr lang="en-GB" sz="2200" spc="-70" dirty="0" smtClean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24291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1034736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Blockchain in real estate and construction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Further examples: building information management (BIM)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11528774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dirty="0" smtClean="0">
                <a:solidFill>
                  <a:srgbClr val="555555"/>
                </a:solidFill>
                <a:latin typeface="GillSans-Light"/>
                <a:cs typeface="GillSans-Light"/>
              </a:rPr>
              <a:t>BIM </a:t>
            </a:r>
            <a:r>
              <a:rPr lang="en-GB" sz="2200" dirty="0">
                <a:solidFill>
                  <a:srgbClr val="555555"/>
                </a:solidFill>
                <a:latin typeface="GillSans-Light"/>
                <a:cs typeface="GillSans-Light"/>
              </a:rPr>
              <a:t>systems are seldom linked to asset registries and often are </a:t>
            </a:r>
            <a:r>
              <a:rPr lang="en-GB" sz="2200" dirty="0" err="1" smtClean="0">
                <a:solidFill>
                  <a:srgbClr val="555555"/>
                </a:solidFill>
                <a:latin typeface="GillSans-Light"/>
                <a:cs typeface="GillSans-Light"/>
              </a:rPr>
              <a:t>siloed</a:t>
            </a:r>
            <a:r>
              <a:rPr lang="en-GB" sz="2200" dirty="0" smtClean="0">
                <a:solidFill>
                  <a:srgbClr val="555555"/>
                </a:solidFill>
                <a:latin typeface="GillSans-Light"/>
                <a:cs typeface="GillSans-Light"/>
              </a:rPr>
              <a:t> away </a:t>
            </a:r>
            <a:r>
              <a:rPr lang="en-GB" sz="2200" dirty="0">
                <a:solidFill>
                  <a:srgbClr val="555555"/>
                </a:solidFill>
                <a:latin typeface="GillSans-Light"/>
                <a:cs typeface="GillSans-Light"/>
              </a:rPr>
              <a:t>from other property information</a:t>
            </a:r>
            <a:r>
              <a:rPr lang="en-GB" sz="2200" dirty="0" smtClean="0">
                <a:solidFill>
                  <a:srgbClr val="555555"/>
                </a:solidFill>
                <a:latin typeface="GillSans-Light"/>
                <a:cs typeface="GillSans-Light"/>
              </a:rPr>
              <a:t>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dirty="0">
                <a:solidFill>
                  <a:srgbClr val="555555"/>
                </a:solidFill>
                <a:latin typeface="GillSans-Light"/>
                <a:cs typeface="GillSans-Light"/>
              </a:rPr>
              <a:t>As with any BIM implementation, </a:t>
            </a:r>
            <a:r>
              <a:rPr lang="en-GB" sz="2200" dirty="0" err="1" smtClean="0">
                <a:solidFill>
                  <a:srgbClr val="555555"/>
                </a:solidFill>
                <a:latin typeface="GillSans-Light"/>
                <a:cs typeface="GillSans-Light"/>
              </a:rPr>
              <a:t>IoT</a:t>
            </a:r>
            <a:r>
              <a:rPr lang="en-GB" sz="2200" dirty="0" smtClean="0">
                <a:solidFill>
                  <a:srgbClr val="555555"/>
                </a:solidFill>
                <a:latin typeface="GillSans-Light"/>
                <a:cs typeface="GillSans-Light"/>
              </a:rPr>
              <a:t> devices </a:t>
            </a:r>
            <a:r>
              <a:rPr lang="en-GB" sz="2200" dirty="0">
                <a:solidFill>
                  <a:srgbClr val="555555"/>
                </a:solidFill>
                <a:latin typeface="GillSans-Light"/>
                <a:cs typeface="GillSans-Light"/>
              </a:rPr>
              <a:t>can automate the collection of data, reducing costs</a:t>
            </a:r>
            <a:r>
              <a:rPr lang="en-GB" sz="2200" dirty="0" smtClean="0">
                <a:solidFill>
                  <a:srgbClr val="555555"/>
                </a:solidFill>
                <a:latin typeface="GillSans-Light"/>
                <a:cs typeface="GillSans-Light"/>
              </a:rPr>
              <a:t>. A DLT-based BIM implementation can improve transparency and help plan, manage and deliver large-scale construction projects.</a:t>
            </a:r>
            <a:endParaRPr sz="2200" dirty="0">
              <a:solidFill>
                <a:srgbClr val="555555"/>
              </a:solidFill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520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8967EE8-5BD9-B54F-93F8-1A7BCF27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2F55AA-4759-4B42-A993-5CE45A059762}"/>
              </a:ext>
            </a:extLst>
          </p:cNvPr>
          <p:cNvSpPr txBox="1"/>
          <p:nvPr/>
        </p:nvSpPr>
        <p:spPr>
          <a:xfrm>
            <a:off x="7960293" y="1965738"/>
            <a:ext cx="374910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Innovation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The role of private and public sector entities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8071678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Innovation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The role of private and public sector entities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5358585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Private sector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Innovate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Grow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Collaborate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Comply</a:t>
            </a:r>
            <a:endParaRPr sz="2200" dirty="0">
              <a:latin typeface="GillSans-Light"/>
              <a:cs typeface="GillSans-Ligh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A9FDBA2-EF16-CD43-B800-B20DC8C631DC}"/>
              </a:ext>
            </a:extLst>
          </p:cNvPr>
          <p:cNvSpPr txBox="1"/>
          <p:nvPr/>
        </p:nvSpPr>
        <p:spPr>
          <a:xfrm>
            <a:off x="6159265" y="1682944"/>
            <a:ext cx="5644808" cy="1603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Public sector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Lead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Engage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Protect</a:t>
            </a:r>
          </a:p>
          <a:p>
            <a:pPr marL="355600" indent="-342900">
              <a:lnSpc>
                <a:spcPts val="2400"/>
              </a:lnSpc>
              <a:spcBef>
                <a:spcPts val="100"/>
              </a:spcBef>
              <a:buFontTx/>
              <a:buChar char="-"/>
            </a:pP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22030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8967EE8-5BD9-B54F-93F8-1A7BCF27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2F55AA-4759-4B42-A993-5CE45A059762}"/>
              </a:ext>
            </a:extLst>
          </p:cNvPr>
          <p:cNvSpPr txBox="1"/>
          <p:nvPr/>
        </p:nvSpPr>
        <p:spPr>
          <a:xfrm>
            <a:off x="7960293" y="1965738"/>
            <a:ext cx="406841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MDRxTECH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Digital Transformation.</a:t>
            </a: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Compliant by design.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6997152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>
                <a:solidFill>
                  <a:srgbClr val="4A4F57"/>
                </a:solidFill>
                <a:latin typeface="GillSans-Light"/>
                <a:cs typeface="GillSans-Light"/>
              </a:rPr>
              <a:t>MDRxTECH</a:t>
            </a:r>
          </a:p>
          <a:p>
            <a:pPr marL="12700">
              <a:lnSpc>
                <a:spcPts val="2800"/>
              </a:lnSpc>
            </a:pPr>
            <a:r>
              <a:rPr lang="en-GB" sz="2800">
                <a:solidFill>
                  <a:srgbClr val="66B8D4"/>
                </a:solidFill>
                <a:latin typeface="GillSans-Light"/>
                <a:cs typeface="GillSans-Light"/>
              </a:rPr>
              <a:t>Digital transformation. Compliant by design</a:t>
            </a:r>
            <a:endParaRPr sz="280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832759" y="3088957"/>
            <a:ext cx="3139300" cy="21672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2400"/>
              </a:lnSpc>
              <a:spcBef>
                <a:spcPts val="100"/>
              </a:spcBef>
              <a:spcAft>
                <a:spcPts val="600"/>
              </a:spcAft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Digital transformation</a:t>
            </a:r>
            <a:r>
              <a:rPr lang="en-GB" sz="400" spc="-70" dirty="0">
                <a:latin typeface="GillSans-Light"/>
                <a:cs typeface="GillSans-Light"/>
              </a:rPr>
              <a:t/>
            </a:r>
            <a:br>
              <a:rPr lang="en-GB" sz="400" spc="-70" dirty="0">
                <a:latin typeface="GillSans-Light"/>
                <a:cs typeface="GillSans-Light"/>
              </a:rPr>
            </a:br>
            <a:r>
              <a:rPr lang="en-GB" sz="400" spc="-70" dirty="0">
                <a:solidFill>
                  <a:srgbClr val="4A4F57"/>
                </a:solidFill>
                <a:latin typeface="GillSans-Light"/>
                <a:cs typeface="GillSans-Light"/>
              </a:rPr>
              <a:t> \</a:t>
            </a:r>
            <a:r>
              <a:rPr lang="en-GB" sz="2200" spc="-70" dirty="0">
                <a:latin typeface="GillSans-Light"/>
                <a:cs typeface="GillSans-Light"/>
              </a:rPr>
              <a:t/>
            </a:r>
            <a:br>
              <a:rPr lang="en-GB" sz="2200" spc="-70" dirty="0">
                <a:latin typeface="GillSans-Light"/>
                <a:cs typeface="GillSans-Light"/>
              </a:rPr>
            </a:br>
            <a:r>
              <a:rPr lang="en-GB" sz="1600" spc="-70" dirty="0">
                <a:solidFill>
                  <a:srgbClr val="4A4F57"/>
                </a:solidFill>
                <a:latin typeface="GillSans-Light"/>
                <a:cs typeface="GillSans-Light"/>
              </a:rPr>
              <a:t>We empower our clients to reimagine their organisations using the world’s most advanced technologies, reassured that compliance underpins everything we do</a:t>
            </a:r>
            <a:endParaRPr lang="en-GB" sz="2200" spc="-5" dirty="0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1" y="6274627"/>
            <a:ext cx="2305029" cy="29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30" y="2116627"/>
            <a:ext cx="910867" cy="811500"/>
          </a:xfrm>
          <a:prstGeom prst="rect">
            <a:avLst/>
          </a:prstGeom>
          <a:solidFill>
            <a:srgbClr val="66B8D4"/>
          </a:solidFill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634" y="2164572"/>
            <a:ext cx="1130402" cy="976256"/>
          </a:xfrm>
          <a:prstGeom prst="rect">
            <a:avLst/>
          </a:prstGeom>
          <a:solidFill>
            <a:srgbClr val="66B8D4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800" y="2229888"/>
            <a:ext cx="689062" cy="763555"/>
          </a:xfrm>
          <a:prstGeom prst="rect">
            <a:avLst/>
          </a:prstGeom>
          <a:solidFill>
            <a:srgbClr val="66B8D4"/>
          </a:solidFill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4382790" y="3088957"/>
            <a:ext cx="3219449" cy="183665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2400"/>
              </a:lnSpc>
              <a:spcBef>
                <a:spcPts val="100"/>
              </a:spcBef>
              <a:spcAft>
                <a:spcPts val="600"/>
              </a:spcAft>
            </a:pPr>
            <a:r>
              <a:rPr lang="en-GB" sz="2200" spc="-70">
                <a:solidFill>
                  <a:srgbClr val="4A4F57"/>
                </a:solidFill>
                <a:latin typeface="GillSans-Light"/>
                <a:cs typeface="GillSans-Light"/>
              </a:rPr>
              <a:t>Systems integration</a:t>
            </a:r>
            <a:r>
              <a:rPr lang="en-GB" sz="400" spc="-70">
                <a:latin typeface="GillSans-Light"/>
                <a:cs typeface="GillSans-Light"/>
              </a:rPr>
              <a:t/>
            </a:r>
            <a:br>
              <a:rPr lang="en-GB" sz="400" spc="-70">
                <a:latin typeface="GillSans-Light"/>
                <a:cs typeface="GillSans-Light"/>
              </a:rPr>
            </a:br>
            <a:r>
              <a:rPr lang="en-GB" sz="400" spc="-70">
                <a:solidFill>
                  <a:srgbClr val="4A4F57"/>
                </a:solidFill>
                <a:latin typeface="GillSans-Light"/>
                <a:cs typeface="GillSans-Light"/>
              </a:rPr>
              <a:t> \</a:t>
            </a:r>
            <a:r>
              <a:rPr lang="en-GB" sz="2200" spc="-70">
                <a:latin typeface="GillSans-Light"/>
                <a:cs typeface="GillSans-Light"/>
              </a:rPr>
              <a:t/>
            </a:r>
            <a:br>
              <a:rPr lang="en-GB" sz="2200" spc="-70">
                <a:latin typeface="GillSans-Light"/>
                <a:cs typeface="GillSans-Light"/>
              </a:rPr>
            </a:br>
            <a:r>
              <a:rPr lang="en-GB" sz="1600" spc="-70">
                <a:solidFill>
                  <a:srgbClr val="4A4F57"/>
                </a:solidFill>
                <a:latin typeface="GillSans-Light"/>
                <a:cs typeface="GillSans-Light"/>
              </a:rPr>
              <a:t>We bring together diverse and innovative technology providers and solutions from around the world and optimise them for our clients’ organisations</a:t>
            </a:r>
            <a:endParaRPr lang="en-GB" sz="2200" spc="-5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7891606" y="3088957"/>
            <a:ext cx="3219449" cy="183665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2400"/>
              </a:lnSpc>
              <a:spcBef>
                <a:spcPts val="100"/>
              </a:spcBef>
              <a:spcAft>
                <a:spcPts val="600"/>
              </a:spcAft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Legal engineering</a:t>
            </a:r>
            <a:r>
              <a:rPr lang="en-GB" sz="400" spc="-70" dirty="0">
                <a:latin typeface="GillSans-Light"/>
                <a:cs typeface="GillSans-Light"/>
              </a:rPr>
              <a:t/>
            </a:r>
            <a:br>
              <a:rPr lang="en-GB" sz="400" spc="-70" dirty="0">
                <a:latin typeface="GillSans-Light"/>
                <a:cs typeface="GillSans-Light"/>
              </a:rPr>
            </a:br>
            <a:r>
              <a:rPr lang="en-GB" sz="400" spc="-70" dirty="0">
                <a:solidFill>
                  <a:srgbClr val="4A4F57"/>
                </a:solidFill>
                <a:latin typeface="GillSans-Light"/>
                <a:cs typeface="GillSans-Light"/>
              </a:rPr>
              <a:t> \</a:t>
            </a:r>
            <a:r>
              <a:rPr lang="en-GB" sz="2200" spc="-70" dirty="0">
                <a:latin typeface="GillSans-Light"/>
                <a:cs typeface="GillSans-Light"/>
              </a:rPr>
              <a:t/>
            </a:r>
            <a:br>
              <a:rPr lang="en-GB" sz="2200" spc="-70" dirty="0">
                <a:latin typeface="GillSans-Light"/>
                <a:cs typeface="GillSans-Light"/>
              </a:rPr>
            </a:br>
            <a:r>
              <a:rPr lang="en-GB" sz="1600" spc="-70" dirty="0">
                <a:solidFill>
                  <a:srgbClr val="4A4F57"/>
                </a:solidFill>
                <a:latin typeface="GillSans-Light"/>
                <a:cs typeface="GillSans-Light"/>
              </a:rPr>
              <a:t>We build impactful solutions and take care of the compliance, so our clients can focus on achieving </a:t>
            </a:r>
            <a:br>
              <a:rPr lang="en-GB" sz="1600" spc="-70" dirty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1600" spc="-70" dirty="0">
                <a:solidFill>
                  <a:srgbClr val="4A4F57"/>
                </a:solidFill>
                <a:latin typeface="GillSans-Light"/>
                <a:cs typeface="GillSans-Light"/>
              </a:rPr>
              <a:t>incredible things</a:t>
            </a:r>
            <a:endParaRPr lang="en-GB" sz="2200" spc="-5" dirty="0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11200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6997152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>
                <a:solidFill>
                  <a:srgbClr val="4A4F57"/>
                </a:solidFill>
                <a:latin typeface="GillSans-Light"/>
                <a:cs typeface="GillSans-Light"/>
              </a:rPr>
              <a:t>MDRxTECH</a:t>
            </a:r>
          </a:p>
          <a:p>
            <a:pPr marL="12700">
              <a:lnSpc>
                <a:spcPts val="2800"/>
              </a:lnSpc>
            </a:pPr>
            <a:r>
              <a:rPr lang="en-GB" sz="2800">
                <a:solidFill>
                  <a:srgbClr val="66B8D4"/>
                </a:solidFill>
                <a:latin typeface="GillSans-Light"/>
                <a:cs typeface="GillSans-Light"/>
              </a:rPr>
              <a:t>Digital transformation. Compliant by design</a:t>
            </a:r>
            <a:endParaRPr sz="280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1" y="6274627"/>
            <a:ext cx="2305029" cy="29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86" y="2331723"/>
            <a:ext cx="10472057" cy="23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6997152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>
                <a:solidFill>
                  <a:srgbClr val="4A4F57"/>
                </a:solidFill>
                <a:latin typeface="GillSans-Light"/>
                <a:cs typeface="GillSans-Light"/>
              </a:rPr>
              <a:t>MDRxTECH</a:t>
            </a:r>
          </a:p>
          <a:p>
            <a:pPr marL="12700">
              <a:lnSpc>
                <a:spcPts val="2800"/>
              </a:lnSpc>
            </a:pPr>
            <a:r>
              <a:rPr lang="en-GB" sz="2800" dirty="0">
                <a:solidFill>
                  <a:srgbClr val="66B8D4"/>
                </a:solidFill>
                <a:latin typeface="GillSans-Light"/>
                <a:cs typeface="GillSans-Light"/>
              </a:rPr>
              <a:t>Digital transformation. Compliant by design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1" y="6274627"/>
            <a:ext cx="2305029" cy="298800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4336517" y="2809109"/>
            <a:ext cx="5705554" cy="135934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ts val="1600"/>
              </a:lnSpc>
              <a:spcBef>
                <a:spcPts val="100"/>
              </a:spcBef>
              <a:spcAft>
                <a:spcPts val="600"/>
              </a:spcAft>
            </a:pPr>
            <a:r>
              <a:rPr lang="en-GB" sz="3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Tom </a:t>
            </a:r>
            <a:r>
              <a:rPr lang="en-GB" sz="3200" spc="-70" dirty="0">
                <a:solidFill>
                  <a:srgbClr val="4A4F57"/>
                </a:solidFill>
                <a:latin typeface="GillSans-Light"/>
                <a:cs typeface="GillSans-Light"/>
              </a:rPr>
              <a:t>Grogan </a:t>
            </a:r>
            <a:r>
              <a:rPr lang="en-GB" sz="2000" spc="-70" dirty="0">
                <a:solidFill>
                  <a:srgbClr val="4A4F57"/>
                </a:solidFill>
                <a:latin typeface="GillSans-Light"/>
                <a:cs typeface="GillSans-Light"/>
              </a:rPr>
              <a:t>Head of MDRxTECH</a:t>
            </a:r>
            <a:endParaRPr lang="en-GB" sz="3200" spc="-5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lang="en-GB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Part of The Mishcon de Reya Group</a:t>
            </a:r>
          </a:p>
          <a:p>
            <a:pPr marL="12700">
              <a:lnSpc>
                <a:spcPts val="1600"/>
              </a:lnSpc>
              <a:spcBef>
                <a:spcPts val="100"/>
              </a:spcBef>
            </a:pPr>
            <a:endParaRPr lang="en-GB" spc="-5" dirty="0" smtClean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1600"/>
              </a:lnSpc>
              <a:spcBef>
                <a:spcPts val="100"/>
              </a:spcBef>
            </a:pPr>
            <a:r>
              <a:rPr lang="en-GB" u="sng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tom.grogan@mishcon.com</a:t>
            </a:r>
            <a:r>
              <a:rPr lang="en-GB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 </a:t>
            </a:r>
            <a:br>
              <a:rPr lang="en-GB" spc="-5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/>
            </a:r>
            <a:br>
              <a:rPr lang="en-GB" spc="-5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endParaRPr lang="en-GB" spc="-5" dirty="0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81" y="2444170"/>
            <a:ext cx="2945246" cy="2002767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824" y="3835174"/>
            <a:ext cx="485775" cy="485775"/>
          </a:xfrm>
          <a:prstGeom prst="rect">
            <a:avLst/>
          </a:prstGeom>
        </p:spPr>
      </p:pic>
      <p:pic>
        <p:nvPicPr>
          <p:cNvPr id="10" name="Picture 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664" y="3854224"/>
            <a:ext cx="6286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4042700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Topics we will cover</a:t>
            </a:r>
            <a:endParaRPr sz="2800" dirty="0">
              <a:latin typeface="GillSans-Light"/>
              <a:cs typeface="GillSans-Ligh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7401851" cy="256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Case study: HM Land Registry’s prototype</a:t>
            </a:r>
            <a:endParaRPr lang="en-GB" sz="2200" spc="-5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5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Further examples: blockchain in real estate and construction</a:t>
            </a:r>
            <a:endParaRPr lang="en-GB" sz="2200" dirty="0"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dirty="0"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The role of private and public sector entities</a:t>
            </a:r>
            <a:endParaRPr lang="en-GB" sz="2200" dirty="0"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dirty="0"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MDRxTECH</a:t>
            </a:r>
            <a:endParaRPr lang="en-GB" sz="2200" dirty="0"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sz="2200" dirty="0">
              <a:latin typeface="GillSans-Light"/>
              <a:cs typeface="GillSans-Ligh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" y="6150172"/>
            <a:ext cx="3106055" cy="4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8967EE8-5BD9-B54F-93F8-1A7BCF27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E2F55AA-4759-4B42-A993-5CE45A059762}"/>
              </a:ext>
            </a:extLst>
          </p:cNvPr>
          <p:cNvSpPr txBox="1"/>
          <p:nvPr/>
        </p:nvSpPr>
        <p:spPr>
          <a:xfrm>
            <a:off x="7960293" y="1965738"/>
            <a:ext cx="374910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555555"/>
                </a:solidFill>
                <a:latin typeface="Gill Sans MT Pro Light" panose="020B0302020104020203" pitchFamily="34" charset="0"/>
              </a:rPr>
              <a:t>Case study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  <a:p>
            <a:pPr>
              <a:lnSpc>
                <a:spcPts val="3600"/>
              </a:lnSpc>
            </a:pPr>
            <a:r>
              <a:rPr lang="en-US" sz="3600" dirty="0" smtClean="0">
                <a:solidFill>
                  <a:srgbClr val="66B8D4"/>
                </a:solidFill>
                <a:latin typeface="Gill Sans MT Pro Light" panose="020B0302020104020203" pitchFamily="34" charset="0"/>
              </a:rPr>
              <a:t>HM Land Registry’s prototype</a:t>
            </a:r>
            <a:endParaRPr lang="en-US" sz="3600" dirty="0">
              <a:solidFill>
                <a:srgbClr val="66B8D4"/>
              </a:solidFill>
              <a:latin typeface="Gill Sans MT Pro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7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11528774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In 2016 HM Land Registry conducting a board-level sponsored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review of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its processes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and published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its strategy in an increasingly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digital world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. </a:t>
            </a:r>
            <a:endParaRPr lang="en-GB" sz="2200" spc="-70" dirty="0" smtClean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Among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its ambitions was to “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become the world’s leading 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land registry </a:t>
            </a:r>
            <a:r>
              <a:rPr lang="en-GB" sz="2200" i="1" spc="-70" dirty="0">
                <a:solidFill>
                  <a:srgbClr val="4A4F57"/>
                </a:solidFill>
                <a:latin typeface="GillSans-Light"/>
                <a:cs typeface="GillSans-Light"/>
              </a:rPr>
              <a:t>for speed, simplicity and an open approach to data</a:t>
            </a:r>
            <a:r>
              <a:rPr lang="en-GB" sz="2200" i="1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.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”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Digital Street was born.</a:t>
            </a:r>
            <a:endParaRPr sz="2200" dirty="0">
              <a:latin typeface="GillSans-Light"/>
              <a:cs typeface="GillSans-Ligh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591828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Digital Street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" y="6150172"/>
            <a:ext cx="3106055" cy="4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1152877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The term “conveyance” refers to the legal process of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transferring property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from one owner to another. This process often includes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the granting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and redeeming of an encumbrance such as a mortgage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or lien.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591828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The use case: conveyancing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FFD9D6C7-6590-40BE-A04B-7F19306C0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732" y="3144769"/>
            <a:ext cx="588962" cy="1044574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rgbClr val="66B8D4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3357" y="4499570"/>
            <a:ext cx="2000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solidFill>
                  <a:srgbClr val="555555"/>
                </a:solidFill>
                <a:latin typeface="GillSans-Light"/>
              </a:rPr>
              <a:t>Slow</a:t>
            </a:r>
            <a:endParaRPr lang="en-GB" sz="2200" dirty="0">
              <a:solidFill>
                <a:srgbClr val="555555"/>
              </a:solidFill>
              <a:latin typeface="GillSans-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9507" y="4499570"/>
            <a:ext cx="2000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solidFill>
                  <a:srgbClr val="555555"/>
                </a:solidFill>
                <a:latin typeface="GillSans-Light"/>
              </a:rPr>
              <a:t>Expensive</a:t>
            </a:r>
            <a:endParaRPr lang="en-GB" sz="2200" dirty="0">
              <a:solidFill>
                <a:srgbClr val="555555"/>
              </a:solidFill>
              <a:latin typeface="GillSans-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35657" y="4457977"/>
            <a:ext cx="2000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 smtClean="0">
                <a:solidFill>
                  <a:srgbClr val="555555"/>
                </a:solidFill>
                <a:latin typeface="GillSans-Light"/>
              </a:rPr>
              <a:t>Stressful</a:t>
            </a:r>
            <a:endParaRPr lang="en-GB" sz="2200" dirty="0">
              <a:solidFill>
                <a:srgbClr val="555555"/>
              </a:solidFill>
              <a:latin typeface="GillSans-Light"/>
            </a:endParaRPr>
          </a:p>
        </p:txBody>
      </p:sp>
      <p:sp>
        <p:nvSpPr>
          <p:cNvPr id="11" name="Freeform 110">
            <a:extLst>
              <a:ext uri="{FF2B5EF4-FFF2-40B4-BE49-F238E27FC236}">
                <a16:creationId xmlns:a16="http://schemas.microsoft.com/office/drawing/2014/main" xmlns="" id="{8CCF9A53-815C-419B-AA91-3FB18AE1E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905" y="3144769"/>
            <a:ext cx="1125454" cy="1106488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53 w 479"/>
              <a:gd name="T13" fmla="*/ 169 h 471"/>
              <a:gd name="T14" fmla="*/ 53 w 479"/>
              <a:gd name="T15" fmla="*/ 169 h 471"/>
              <a:gd name="T16" fmla="*/ 177 w 479"/>
              <a:gd name="T17" fmla="*/ 222 h 471"/>
              <a:gd name="T18" fmla="*/ 212 w 479"/>
              <a:gd name="T19" fmla="*/ 240 h 471"/>
              <a:gd name="T20" fmla="*/ 240 w 479"/>
              <a:gd name="T21" fmla="*/ 257 h 471"/>
              <a:gd name="T22" fmla="*/ 265 w 479"/>
              <a:gd name="T23" fmla="*/ 266 h 471"/>
              <a:gd name="T24" fmla="*/ 274 w 479"/>
              <a:gd name="T25" fmla="*/ 275 h 471"/>
              <a:gd name="T26" fmla="*/ 265 w 479"/>
              <a:gd name="T27" fmla="*/ 293 h 471"/>
              <a:gd name="T28" fmla="*/ 240 w 479"/>
              <a:gd name="T29" fmla="*/ 302 h 471"/>
              <a:gd name="T30" fmla="*/ 186 w 479"/>
              <a:gd name="T31" fmla="*/ 284 h 471"/>
              <a:gd name="T32" fmla="*/ 159 w 479"/>
              <a:gd name="T33" fmla="*/ 311 h 471"/>
              <a:gd name="T34" fmla="*/ 230 w 479"/>
              <a:gd name="T35" fmla="*/ 347 h 471"/>
              <a:gd name="T36" fmla="*/ 230 w 479"/>
              <a:gd name="T37" fmla="*/ 382 h 471"/>
              <a:gd name="T38" fmla="*/ 257 w 479"/>
              <a:gd name="T39" fmla="*/ 382 h 471"/>
              <a:gd name="T40" fmla="*/ 257 w 479"/>
              <a:gd name="T41" fmla="*/ 347 h 471"/>
              <a:gd name="T42" fmla="*/ 301 w 479"/>
              <a:gd name="T43" fmla="*/ 328 h 471"/>
              <a:gd name="T44" fmla="*/ 319 w 479"/>
              <a:gd name="T45" fmla="*/ 293 h 471"/>
              <a:gd name="T46" fmla="*/ 408 w 479"/>
              <a:gd name="T47" fmla="*/ 328 h 471"/>
              <a:gd name="T48" fmla="*/ 240 w 479"/>
              <a:gd name="T49" fmla="*/ 426 h 471"/>
              <a:gd name="T50" fmla="*/ 44 w 479"/>
              <a:gd name="T51" fmla="*/ 231 h 471"/>
              <a:gd name="T52" fmla="*/ 53 w 479"/>
              <a:gd name="T53" fmla="*/ 169 h 471"/>
              <a:gd name="T54" fmla="*/ 310 w 479"/>
              <a:gd name="T55" fmla="*/ 231 h 471"/>
              <a:gd name="T56" fmla="*/ 310 w 479"/>
              <a:gd name="T57" fmla="*/ 231 h 471"/>
              <a:gd name="T58" fmla="*/ 265 w 479"/>
              <a:gd name="T59" fmla="*/ 213 h 471"/>
              <a:gd name="T60" fmla="*/ 248 w 479"/>
              <a:gd name="T61" fmla="*/ 204 h 471"/>
              <a:gd name="T62" fmla="*/ 212 w 479"/>
              <a:gd name="T63" fmla="*/ 187 h 471"/>
              <a:gd name="T64" fmla="*/ 212 w 479"/>
              <a:gd name="T65" fmla="*/ 187 h 471"/>
              <a:gd name="T66" fmla="*/ 221 w 479"/>
              <a:gd name="T67" fmla="*/ 169 h 471"/>
              <a:gd name="T68" fmla="*/ 240 w 479"/>
              <a:gd name="T69" fmla="*/ 169 h 471"/>
              <a:gd name="T70" fmla="*/ 284 w 479"/>
              <a:gd name="T71" fmla="*/ 178 h 471"/>
              <a:gd name="T72" fmla="*/ 319 w 479"/>
              <a:gd name="T73" fmla="*/ 151 h 471"/>
              <a:gd name="T74" fmla="*/ 257 w 479"/>
              <a:gd name="T75" fmla="*/ 125 h 471"/>
              <a:gd name="T76" fmla="*/ 257 w 479"/>
              <a:gd name="T77" fmla="*/ 90 h 471"/>
              <a:gd name="T78" fmla="*/ 230 w 479"/>
              <a:gd name="T79" fmla="*/ 90 h 471"/>
              <a:gd name="T80" fmla="*/ 230 w 479"/>
              <a:gd name="T81" fmla="*/ 125 h 471"/>
              <a:gd name="T82" fmla="*/ 186 w 479"/>
              <a:gd name="T83" fmla="*/ 143 h 471"/>
              <a:gd name="T84" fmla="*/ 168 w 479"/>
              <a:gd name="T85" fmla="*/ 169 h 471"/>
              <a:gd name="T86" fmla="*/ 80 w 479"/>
              <a:gd name="T87" fmla="*/ 125 h 471"/>
              <a:gd name="T88" fmla="*/ 240 w 479"/>
              <a:gd name="T89" fmla="*/ 37 h 471"/>
              <a:gd name="T90" fmla="*/ 434 w 479"/>
              <a:gd name="T91" fmla="*/ 231 h 471"/>
              <a:gd name="T92" fmla="*/ 425 w 479"/>
              <a:gd name="T93" fmla="*/ 284 h 471"/>
              <a:gd name="T94" fmla="*/ 310 w 479"/>
              <a:gd name="T95" fmla="*/ 231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40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53" y="169"/>
                </a:moveTo>
                <a:lnTo>
                  <a:pt x="53" y="169"/>
                </a:lnTo>
                <a:cubicBezTo>
                  <a:pt x="177" y="222"/>
                  <a:pt x="177" y="222"/>
                  <a:pt x="177" y="222"/>
                </a:cubicBezTo>
                <a:cubicBezTo>
                  <a:pt x="212" y="240"/>
                  <a:pt x="212" y="240"/>
                  <a:pt x="212" y="240"/>
                </a:cubicBezTo>
                <a:cubicBezTo>
                  <a:pt x="240" y="257"/>
                  <a:pt x="240" y="257"/>
                  <a:pt x="240" y="257"/>
                </a:cubicBezTo>
                <a:cubicBezTo>
                  <a:pt x="265" y="266"/>
                  <a:pt x="265" y="266"/>
                  <a:pt x="265" y="266"/>
                </a:cubicBezTo>
                <a:lnTo>
                  <a:pt x="274" y="275"/>
                </a:lnTo>
                <a:cubicBezTo>
                  <a:pt x="274" y="284"/>
                  <a:pt x="265" y="293"/>
                  <a:pt x="265" y="293"/>
                </a:cubicBezTo>
                <a:cubicBezTo>
                  <a:pt x="257" y="302"/>
                  <a:pt x="248" y="302"/>
                  <a:pt x="240" y="302"/>
                </a:cubicBezTo>
                <a:cubicBezTo>
                  <a:pt x="221" y="302"/>
                  <a:pt x="203" y="293"/>
                  <a:pt x="186" y="284"/>
                </a:cubicBezTo>
                <a:cubicBezTo>
                  <a:pt x="159" y="311"/>
                  <a:pt x="159" y="311"/>
                  <a:pt x="159" y="311"/>
                </a:cubicBezTo>
                <a:cubicBezTo>
                  <a:pt x="177" y="328"/>
                  <a:pt x="203" y="347"/>
                  <a:pt x="230" y="347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57" y="382"/>
                  <a:pt x="257" y="382"/>
                  <a:pt x="257" y="382"/>
                </a:cubicBezTo>
                <a:cubicBezTo>
                  <a:pt x="257" y="347"/>
                  <a:pt x="257" y="347"/>
                  <a:pt x="257" y="347"/>
                </a:cubicBezTo>
                <a:cubicBezTo>
                  <a:pt x="274" y="338"/>
                  <a:pt x="284" y="338"/>
                  <a:pt x="301" y="328"/>
                </a:cubicBezTo>
                <a:cubicBezTo>
                  <a:pt x="310" y="319"/>
                  <a:pt x="319" y="302"/>
                  <a:pt x="319" y="293"/>
                </a:cubicBezTo>
                <a:cubicBezTo>
                  <a:pt x="408" y="328"/>
                  <a:pt x="408" y="328"/>
                  <a:pt x="408" y="328"/>
                </a:cubicBezTo>
                <a:cubicBezTo>
                  <a:pt x="372" y="391"/>
                  <a:pt x="310" y="426"/>
                  <a:pt x="240" y="426"/>
                </a:cubicBezTo>
                <a:cubicBezTo>
                  <a:pt x="133" y="426"/>
                  <a:pt x="44" y="347"/>
                  <a:pt x="44" y="231"/>
                </a:cubicBezTo>
                <a:cubicBezTo>
                  <a:pt x="44" y="213"/>
                  <a:pt x="44" y="187"/>
                  <a:pt x="53" y="169"/>
                </a:cubicBezTo>
                <a:close/>
                <a:moveTo>
                  <a:pt x="310" y="231"/>
                </a:moveTo>
                <a:lnTo>
                  <a:pt x="310" y="231"/>
                </a:lnTo>
                <a:cubicBezTo>
                  <a:pt x="265" y="213"/>
                  <a:pt x="265" y="213"/>
                  <a:pt x="265" y="213"/>
                </a:cubicBezTo>
                <a:cubicBezTo>
                  <a:pt x="248" y="204"/>
                  <a:pt x="248" y="204"/>
                  <a:pt x="248" y="204"/>
                </a:cubicBezTo>
                <a:cubicBezTo>
                  <a:pt x="212" y="187"/>
                  <a:pt x="212" y="187"/>
                  <a:pt x="212" y="187"/>
                </a:cubicBezTo>
                <a:lnTo>
                  <a:pt x="212" y="187"/>
                </a:lnTo>
                <a:cubicBezTo>
                  <a:pt x="212" y="178"/>
                  <a:pt x="221" y="178"/>
                  <a:pt x="221" y="169"/>
                </a:cubicBezTo>
                <a:cubicBezTo>
                  <a:pt x="230" y="169"/>
                  <a:pt x="240" y="169"/>
                  <a:pt x="240" y="169"/>
                </a:cubicBezTo>
                <a:cubicBezTo>
                  <a:pt x="257" y="169"/>
                  <a:pt x="274" y="169"/>
                  <a:pt x="284" y="178"/>
                </a:cubicBezTo>
                <a:cubicBezTo>
                  <a:pt x="319" y="151"/>
                  <a:pt x="319" y="151"/>
                  <a:pt x="319" y="151"/>
                </a:cubicBezTo>
                <a:cubicBezTo>
                  <a:pt x="301" y="134"/>
                  <a:pt x="274" y="125"/>
                  <a:pt x="257" y="12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30" y="90"/>
                  <a:pt x="230" y="90"/>
                  <a:pt x="230" y="90"/>
                </a:cubicBezTo>
                <a:cubicBezTo>
                  <a:pt x="230" y="125"/>
                  <a:pt x="230" y="125"/>
                  <a:pt x="230" y="125"/>
                </a:cubicBezTo>
                <a:cubicBezTo>
                  <a:pt x="212" y="125"/>
                  <a:pt x="203" y="134"/>
                  <a:pt x="186" y="143"/>
                </a:cubicBezTo>
                <a:cubicBezTo>
                  <a:pt x="177" y="143"/>
                  <a:pt x="168" y="160"/>
                  <a:pt x="168" y="169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106" y="72"/>
                  <a:pt x="168" y="37"/>
                  <a:pt x="240" y="37"/>
                </a:cubicBezTo>
                <a:cubicBezTo>
                  <a:pt x="346" y="37"/>
                  <a:pt x="434" y="125"/>
                  <a:pt x="434" y="231"/>
                </a:cubicBezTo>
                <a:cubicBezTo>
                  <a:pt x="434" y="249"/>
                  <a:pt x="434" y="266"/>
                  <a:pt x="425" y="284"/>
                </a:cubicBezTo>
                <a:lnTo>
                  <a:pt x="310" y="231"/>
                </a:lnTo>
                <a:close/>
              </a:path>
            </a:pathLst>
          </a:custGeom>
          <a:solidFill>
            <a:srgbClr val="66B8D4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atin typeface="+mn-lt"/>
            </a:endParaRPr>
          </a:p>
        </p:txBody>
      </p:sp>
      <p:sp>
        <p:nvSpPr>
          <p:cNvPr id="12" name="Freeform 114">
            <a:extLst>
              <a:ext uri="{FF2B5EF4-FFF2-40B4-BE49-F238E27FC236}">
                <a16:creationId xmlns:a16="http://schemas.microsoft.com/office/drawing/2014/main" xmlns="" id="{CE2FAD63-7BE1-4697-B07B-16118F9C3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531" y="3148974"/>
            <a:ext cx="1048502" cy="1108413"/>
          </a:xfrm>
          <a:custGeom>
            <a:avLst/>
            <a:gdLst>
              <a:gd name="T0" fmla="*/ 443 w 462"/>
              <a:gd name="T1" fmla="*/ 301 h 488"/>
              <a:gd name="T2" fmla="*/ 443 w 462"/>
              <a:gd name="T3" fmla="*/ 301 h 488"/>
              <a:gd name="T4" fmla="*/ 408 w 462"/>
              <a:gd name="T5" fmla="*/ 266 h 488"/>
              <a:gd name="T6" fmla="*/ 408 w 462"/>
              <a:gd name="T7" fmla="*/ 221 h 488"/>
              <a:gd name="T8" fmla="*/ 443 w 462"/>
              <a:gd name="T9" fmla="*/ 186 h 488"/>
              <a:gd name="T10" fmla="*/ 443 w 462"/>
              <a:gd name="T11" fmla="*/ 160 h 488"/>
              <a:gd name="T12" fmla="*/ 381 w 462"/>
              <a:gd name="T13" fmla="*/ 151 h 488"/>
              <a:gd name="T14" fmla="*/ 364 w 462"/>
              <a:gd name="T15" fmla="*/ 124 h 488"/>
              <a:gd name="T16" fmla="*/ 390 w 462"/>
              <a:gd name="T17" fmla="*/ 36 h 488"/>
              <a:gd name="T18" fmla="*/ 381 w 462"/>
              <a:gd name="T19" fmla="*/ 27 h 488"/>
              <a:gd name="T20" fmla="*/ 311 w 462"/>
              <a:gd name="T21" fmla="*/ 71 h 488"/>
              <a:gd name="T22" fmla="*/ 267 w 462"/>
              <a:gd name="T23" fmla="*/ 53 h 488"/>
              <a:gd name="T24" fmla="*/ 248 w 462"/>
              <a:gd name="T25" fmla="*/ 17 h 488"/>
              <a:gd name="T26" fmla="*/ 213 w 462"/>
              <a:gd name="T27" fmla="*/ 17 h 488"/>
              <a:gd name="T28" fmla="*/ 195 w 462"/>
              <a:gd name="T29" fmla="*/ 53 h 488"/>
              <a:gd name="T30" fmla="*/ 151 w 462"/>
              <a:gd name="T31" fmla="*/ 71 h 488"/>
              <a:gd name="T32" fmla="*/ 116 w 462"/>
              <a:gd name="T33" fmla="*/ 53 h 488"/>
              <a:gd name="T34" fmla="*/ 89 w 462"/>
              <a:gd name="T35" fmla="*/ 71 h 488"/>
              <a:gd name="T36" fmla="*/ 89 w 462"/>
              <a:gd name="T37" fmla="*/ 106 h 488"/>
              <a:gd name="T38" fmla="*/ 63 w 462"/>
              <a:gd name="T39" fmla="*/ 142 h 488"/>
              <a:gd name="T40" fmla="*/ 18 w 462"/>
              <a:gd name="T41" fmla="*/ 160 h 488"/>
              <a:gd name="T42" fmla="*/ 18 w 462"/>
              <a:gd name="T43" fmla="*/ 186 h 488"/>
              <a:gd name="T44" fmla="*/ 63 w 462"/>
              <a:gd name="T45" fmla="*/ 221 h 488"/>
              <a:gd name="T46" fmla="*/ 63 w 462"/>
              <a:gd name="T47" fmla="*/ 266 h 488"/>
              <a:gd name="T48" fmla="*/ 18 w 462"/>
              <a:gd name="T49" fmla="*/ 301 h 488"/>
              <a:gd name="T50" fmla="*/ 27 w 462"/>
              <a:gd name="T51" fmla="*/ 319 h 488"/>
              <a:gd name="T52" fmla="*/ 71 w 462"/>
              <a:gd name="T53" fmla="*/ 328 h 488"/>
              <a:gd name="T54" fmla="*/ 98 w 462"/>
              <a:gd name="T55" fmla="*/ 364 h 488"/>
              <a:gd name="T56" fmla="*/ 71 w 462"/>
              <a:gd name="T57" fmla="*/ 443 h 488"/>
              <a:gd name="T58" fmla="*/ 89 w 462"/>
              <a:gd name="T59" fmla="*/ 461 h 488"/>
              <a:gd name="T60" fmla="*/ 142 w 462"/>
              <a:gd name="T61" fmla="*/ 425 h 488"/>
              <a:gd name="T62" fmla="*/ 186 w 462"/>
              <a:gd name="T63" fmla="*/ 434 h 488"/>
              <a:gd name="T64" fmla="*/ 213 w 462"/>
              <a:gd name="T65" fmla="*/ 470 h 488"/>
              <a:gd name="T66" fmla="*/ 248 w 462"/>
              <a:gd name="T67" fmla="*/ 470 h 488"/>
              <a:gd name="T68" fmla="*/ 267 w 462"/>
              <a:gd name="T69" fmla="*/ 425 h 488"/>
              <a:gd name="T70" fmla="*/ 311 w 462"/>
              <a:gd name="T71" fmla="*/ 408 h 488"/>
              <a:gd name="T72" fmla="*/ 355 w 462"/>
              <a:gd name="T73" fmla="*/ 434 h 488"/>
              <a:gd name="T74" fmla="*/ 373 w 462"/>
              <a:gd name="T75" fmla="*/ 417 h 488"/>
              <a:gd name="T76" fmla="*/ 373 w 462"/>
              <a:gd name="T77" fmla="*/ 372 h 488"/>
              <a:gd name="T78" fmla="*/ 399 w 462"/>
              <a:gd name="T79" fmla="*/ 337 h 488"/>
              <a:gd name="T80" fmla="*/ 443 w 462"/>
              <a:gd name="T81" fmla="*/ 328 h 488"/>
              <a:gd name="T82" fmla="*/ 443 w 462"/>
              <a:gd name="T83" fmla="*/ 301 h 488"/>
              <a:gd name="T84" fmla="*/ 257 w 462"/>
              <a:gd name="T85" fmla="*/ 346 h 488"/>
              <a:gd name="T86" fmla="*/ 257 w 462"/>
              <a:gd name="T87" fmla="*/ 346 h 488"/>
              <a:gd name="T88" fmla="*/ 204 w 462"/>
              <a:gd name="T89" fmla="*/ 346 h 488"/>
              <a:gd name="T90" fmla="*/ 204 w 462"/>
              <a:gd name="T91" fmla="*/ 292 h 488"/>
              <a:gd name="T92" fmla="*/ 257 w 462"/>
              <a:gd name="T93" fmla="*/ 292 h 488"/>
              <a:gd name="T94" fmla="*/ 257 w 462"/>
              <a:gd name="T95" fmla="*/ 346 h 488"/>
              <a:gd name="T96" fmla="*/ 257 w 462"/>
              <a:gd name="T97" fmla="*/ 266 h 488"/>
              <a:gd name="T98" fmla="*/ 257 w 462"/>
              <a:gd name="T99" fmla="*/ 266 h 488"/>
              <a:gd name="T100" fmla="*/ 204 w 462"/>
              <a:gd name="T101" fmla="*/ 266 h 488"/>
              <a:gd name="T102" fmla="*/ 204 w 462"/>
              <a:gd name="T103" fmla="*/ 133 h 488"/>
              <a:gd name="T104" fmla="*/ 257 w 462"/>
              <a:gd name="T105" fmla="*/ 133 h 488"/>
              <a:gd name="T106" fmla="*/ 257 w 462"/>
              <a:gd name="T107" fmla="*/ 266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rgbClr val="66B8D4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atin typeface="+mn-lt"/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" y="6150172"/>
            <a:ext cx="3106055" cy="4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11528774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The HMLR implementation involved the creation of a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DLT-based application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, built on Corda, using a simplified number of 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transaction nodes </a:t>
            </a:r>
            <a:r>
              <a:rPr lang="en-GB" sz="2200" spc="-70" dirty="0">
                <a:solidFill>
                  <a:srgbClr val="4A4F57"/>
                </a:solidFill>
                <a:latin typeface="GillSans-Light"/>
                <a:cs typeface="GillSans-Light"/>
              </a:rPr>
              <a:t>to facilitate a DLT-based transfer of a residential property</a:t>
            </a: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The project consisted of three stages: </a:t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/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(1) mapping the conveyancing user journey</a:t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/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(2) building a prototype application</a:t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/>
            </a:r>
            <a:b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</a:br>
            <a:r>
              <a:rPr lang="en-GB" sz="2200" spc="-70" dirty="0" smtClean="0">
                <a:solidFill>
                  <a:srgbClr val="4A4F57"/>
                </a:solidFill>
                <a:latin typeface="GillSans-Light"/>
                <a:cs typeface="GillSans-Light"/>
              </a:rPr>
              <a:t>(3) establishing a distributed network to perform a shadow conveyance</a:t>
            </a:r>
            <a:endParaRPr lang="en-GB" sz="2200" spc="-70" dirty="0">
              <a:solidFill>
                <a:srgbClr val="4A4F57"/>
              </a:solidFill>
              <a:latin typeface="GillSans-Light"/>
              <a:cs typeface="GillSans-Ligh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591828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Solution overview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7" y="6150172"/>
            <a:ext cx="3106055" cy="4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2" y="426304"/>
            <a:ext cx="9807948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Solution overview: mapping the conveyancing user journey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54" y="1956829"/>
            <a:ext cx="9672888" cy="2178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1154" y="4523014"/>
            <a:ext cx="54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5555"/>
                </a:solidFill>
                <a:latin typeface="GillSans-Light"/>
              </a:rPr>
              <a:t>Full scale diagram available on our Git </a:t>
            </a:r>
            <a:r>
              <a:rPr lang="en-GB" dirty="0" smtClean="0">
                <a:solidFill>
                  <a:srgbClr val="66B8D4"/>
                </a:solidFill>
                <a:latin typeface="GillSans-Light"/>
                <a:hlinkClick r:id="rId5"/>
              </a:rPr>
              <a:t>here</a:t>
            </a:r>
            <a:r>
              <a:rPr lang="en-GB" dirty="0" smtClean="0">
                <a:solidFill>
                  <a:srgbClr val="555555"/>
                </a:solidFill>
                <a:latin typeface="GillSans-Light"/>
              </a:rPr>
              <a:t>.</a:t>
            </a:r>
            <a:endParaRPr lang="en-GB" dirty="0">
              <a:solidFill>
                <a:srgbClr val="555555"/>
              </a:solidFill>
              <a:latin typeface="GillSans-Ligh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8BDE2B43-C181-7341-BA44-5FD71A5DE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37" y="6150172"/>
            <a:ext cx="3106055" cy="4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10374005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Solution overview: building a prototype application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16" y="2206960"/>
            <a:ext cx="5948410" cy="2867368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4955462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We spun up a </a:t>
            </a:r>
            <a:r>
              <a:rPr lang="en-GB" sz="2200" spc="-70" dirty="0" err="1" smtClean="0">
                <a:solidFill>
                  <a:srgbClr val="555555"/>
                </a:solidFill>
                <a:latin typeface="GillSans-Light"/>
                <a:cs typeface="GillSans-Light"/>
              </a:rPr>
              <a:t>CorDapp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across a private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DLT system comprised of seven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nodes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, all hosted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within HMLR’s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cloud-based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development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environment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The </a:t>
            </a:r>
            <a:r>
              <a:rPr lang="en-GB" sz="2200" spc="-70" dirty="0" err="1" smtClean="0">
                <a:solidFill>
                  <a:srgbClr val="555555"/>
                </a:solidFill>
                <a:latin typeface="GillSans-Light"/>
                <a:cs typeface="GillSans-Light"/>
              </a:rPr>
              <a:t>CorDapp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 represented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the real-life land titles as digital assets that could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be recorded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and tracked throughout their entire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lifecycle (Linear States).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HMLR retained an important role in the process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by providing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the single source of truth for the </a:t>
            </a:r>
            <a:r>
              <a:rPr lang="en-GB" sz="2200" spc="-70" dirty="0" err="1">
                <a:solidFill>
                  <a:srgbClr val="555555"/>
                </a:solidFill>
                <a:latin typeface="GillSans-Light"/>
                <a:cs typeface="GillSans-Light"/>
              </a:rPr>
              <a:t>CorDapp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 to rely on when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determining land title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ownership.</a:t>
            </a: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</p:txBody>
      </p:sp>
    </p:spTree>
    <p:extLst>
      <p:ext uri="{BB962C8B-B14F-4D97-AF65-F5344CB8AC3E}">
        <p14:creationId xmlns:p14="http://schemas.microsoft.com/office/powerpoint/2010/main" val="5591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C02F83-971E-4A41-9297-A64E3533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36" y="5518404"/>
            <a:ext cx="5985164" cy="1339595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xmlns="" id="{072E9134-0846-D94A-9D9C-1E1199578421}"/>
              </a:ext>
            </a:extLst>
          </p:cNvPr>
          <p:cNvSpPr/>
          <p:nvPr/>
        </p:nvSpPr>
        <p:spPr>
          <a:xfrm flipV="1">
            <a:off x="288000" y="244188"/>
            <a:ext cx="11516073" cy="45719"/>
          </a:xfrm>
          <a:custGeom>
            <a:avLst/>
            <a:gdLst/>
            <a:ahLst/>
            <a:cxnLst/>
            <a:rect l="l" t="t" r="r" b="b"/>
            <a:pathLst>
              <a:path w="10116185">
                <a:moveTo>
                  <a:pt x="0" y="0"/>
                </a:moveTo>
                <a:lnTo>
                  <a:pt x="10115994" y="0"/>
                </a:lnTo>
              </a:path>
            </a:pathLst>
          </a:custGeom>
          <a:ln w="381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xmlns="" id="{AAD40349-BB5E-FC41-B8A1-3E12F4C109BF}"/>
              </a:ext>
            </a:extLst>
          </p:cNvPr>
          <p:cNvSpPr txBox="1"/>
          <p:nvPr/>
        </p:nvSpPr>
        <p:spPr>
          <a:xfrm>
            <a:off x="288551" y="426304"/>
            <a:ext cx="10374005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00"/>
              </a:lnSpc>
              <a:spcBef>
                <a:spcPts val="100"/>
              </a:spcBef>
            </a:pPr>
            <a:r>
              <a:rPr lang="en-GB" sz="2800" spc="-5" dirty="0" smtClean="0">
                <a:solidFill>
                  <a:srgbClr val="4A4F57"/>
                </a:solidFill>
                <a:latin typeface="GillSans-Light"/>
                <a:cs typeface="GillSans-Light"/>
              </a:rPr>
              <a:t>HM Land Registry’s prototype</a:t>
            </a:r>
            <a:endParaRPr sz="2800" dirty="0">
              <a:latin typeface="GillSans-Light"/>
              <a:cs typeface="GillSans-Light"/>
            </a:endParaRPr>
          </a:p>
          <a:p>
            <a:pPr marL="12700">
              <a:lnSpc>
                <a:spcPts val="2800"/>
              </a:lnSpc>
            </a:pPr>
            <a:r>
              <a:rPr lang="en-GB" sz="2800" spc="-5" dirty="0" smtClean="0">
                <a:solidFill>
                  <a:srgbClr val="66B8D4"/>
                </a:solidFill>
                <a:latin typeface="GillSans-Light"/>
                <a:cs typeface="GillSans-Light"/>
              </a:rPr>
              <a:t>Solution overview: performing a shadow conveyance </a:t>
            </a:r>
            <a:endParaRPr sz="2800" dirty="0">
              <a:solidFill>
                <a:srgbClr val="66B8D4"/>
              </a:solidFill>
              <a:latin typeface="GillSans-Light"/>
              <a:cs typeface="GillSans-Ligh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8FF94190-A7F4-6E41-955B-5819FF04A2EE}"/>
              </a:ext>
            </a:extLst>
          </p:cNvPr>
          <p:cNvSpPr txBox="1"/>
          <p:nvPr/>
        </p:nvSpPr>
        <p:spPr>
          <a:xfrm>
            <a:off x="275299" y="1682944"/>
            <a:ext cx="4955462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On the 6 March 2019 the sale of a recently refurbished,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semidetached house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in Gillingham had completed. The entire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process had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taken 22 weeks to complete against an initial estimate of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six weeks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. </a:t>
            </a:r>
            <a:endParaRPr lang="en-GB" sz="2200" spc="-70" dirty="0" smtClean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We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deployed our DLT-based proof of concept to the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same transaction </a:t>
            </a:r>
            <a:r>
              <a:rPr lang="en-GB" sz="2200" spc="-70" dirty="0">
                <a:solidFill>
                  <a:srgbClr val="555555"/>
                </a:solidFill>
                <a:latin typeface="GillSans-Light"/>
                <a:cs typeface="GillSans-Light"/>
              </a:rPr>
              <a:t>– the application ran the conveyance through, end to 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end, in </a:t>
            </a:r>
            <a:r>
              <a:rPr lang="en-GB" sz="2200" u="sng" spc="-70" dirty="0">
                <a:solidFill>
                  <a:srgbClr val="555555"/>
                </a:solidFill>
                <a:latin typeface="GillSans-Light"/>
                <a:cs typeface="GillSans-Light"/>
              </a:rPr>
              <a:t>less than 10 minutes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.</a:t>
            </a: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  <a:p>
            <a:pPr marL="12700">
              <a:lnSpc>
                <a:spcPts val="2400"/>
              </a:lnSpc>
              <a:spcBef>
                <a:spcPts val="100"/>
              </a:spcBef>
            </a:pP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Full whitepaper can be found </a:t>
            </a:r>
            <a:r>
              <a:rPr lang="en-GB" sz="2200" spc="-70" dirty="0" smtClean="0">
                <a:solidFill>
                  <a:srgbClr val="66B8D4"/>
                </a:solidFill>
                <a:latin typeface="GillSans-Light"/>
                <a:cs typeface="GillSans-Light"/>
                <a:hlinkClick r:id="rId3"/>
              </a:rPr>
              <a:t>here</a:t>
            </a:r>
            <a:r>
              <a:rPr lang="en-GB" sz="2200" spc="-70" dirty="0" smtClean="0">
                <a:solidFill>
                  <a:srgbClr val="555555"/>
                </a:solidFill>
                <a:latin typeface="GillSans-Light"/>
                <a:cs typeface="GillSans-Light"/>
              </a:rPr>
              <a:t>.</a:t>
            </a:r>
            <a:endParaRPr lang="en-GB" sz="2200" spc="-70" dirty="0">
              <a:solidFill>
                <a:srgbClr val="555555"/>
              </a:solidFill>
              <a:latin typeface="GillSans-Light"/>
              <a:cs typeface="GillSans-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263" y="1636555"/>
            <a:ext cx="5662810" cy="32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9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9E5FD81E589642BA101CE1304DB2B2" ma:contentTypeVersion="10" ma:contentTypeDescription="Create a new document." ma:contentTypeScope="" ma:versionID="7eeb742e908375967a286625ec898058">
  <xsd:schema xmlns:xsd="http://www.w3.org/2001/XMLSchema" xmlns:xs="http://www.w3.org/2001/XMLSchema" xmlns:p="http://schemas.microsoft.com/office/2006/metadata/properties" xmlns:ns3="3b2f83f5-9b75-4f4e-b414-409ea8856d43" xmlns:ns4="8b74fbbd-cce2-48de-bc63-dc7b12282208" targetNamespace="http://schemas.microsoft.com/office/2006/metadata/properties" ma:root="true" ma:fieldsID="826aa8a7ee4b4621dc43b6589ee93973" ns3:_="" ns4:_="">
    <xsd:import namespace="3b2f83f5-9b75-4f4e-b414-409ea8856d43"/>
    <xsd:import namespace="8b74fbbd-cce2-48de-bc63-dc7b1228220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f83f5-9b75-4f4e-b414-409ea8856d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4fbbd-cce2-48de-bc63-dc7b122822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07B5DD-541B-46E3-9E62-7563924B0610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3b2f83f5-9b75-4f4e-b414-409ea8856d43"/>
    <ds:schemaRef ds:uri="http://schemas.microsoft.com/office/infopath/2007/PartnerControls"/>
    <ds:schemaRef ds:uri="8b74fbbd-cce2-48de-bc63-dc7b1228220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CA5C43-FBA8-4408-A307-675E37B63F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A408C2-0681-40D8-875A-6145911FC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f83f5-9b75-4f4e-b414-409ea8856d43"/>
    <ds:schemaRef ds:uri="8b74fbbd-cce2-48de-bc63-dc7b122822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Words>746</Words>
  <PresentationFormat>Widescreen</PresentationFormat>
  <Paragraphs>104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Gill Sans MT Pro Light</vt:lpstr>
      <vt:lpstr>GillSans-Light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</cp:coreProperties>
</file>